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80" r:id="rId2"/>
    <p:sldId id="281" r:id="rId3"/>
    <p:sldId id="298" r:id="rId4"/>
    <p:sldId id="297" r:id="rId5"/>
    <p:sldId id="303" r:id="rId6"/>
    <p:sldId id="305" r:id="rId7"/>
    <p:sldId id="304" r:id="rId8"/>
    <p:sldId id="283" r:id="rId9"/>
    <p:sldId id="285" r:id="rId10"/>
    <p:sldId id="284" r:id="rId11"/>
    <p:sldId id="300" r:id="rId12"/>
    <p:sldId id="292" r:id="rId13"/>
    <p:sldId id="293" r:id="rId14"/>
    <p:sldId id="294" r:id="rId15"/>
    <p:sldId id="296" r:id="rId16"/>
    <p:sldId id="295" r:id="rId17"/>
    <p:sldId id="306" r:id="rId18"/>
    <p:sldId id="302" r:id="rId19"/>
    <p:sldId id="30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94660"/>
  </p:normalViewPr>
  <p:slideViewPr>
    <p:cSldViewPr>
      <p:cViewPr varScale="1">
        <p:scale>
          <a:sx n="107" d="100"/>
          <a:sy n="107" d="100"/>
        </p:scale>
        <p:origin x="-16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48D09A-0120-4B37-AD3A-26EF4E67A6A1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148D09A-0120-4B37-AD3A-26EF4E67A6A1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126C3CA1-8CE2-46F3-B952-77A87A8D1F0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7" Type="http://schemas.openxmlformats.org/officeDocument/2006/relationships/slide" Target="slide19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8.xml"/><Relationship Id="rId5" Type="http://schemas.openxmlformats.org/officeDocument/2006/relationships/slide" Target="slide12.xml"/><Relationship Id="rId4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for.gov.bc.ca/his/results/business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hyperlink" Target="http://www.for.gov.bc.ca/his/results/business.htm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for.gov.bc.ca/his/results/RISS_ls_3b_ed_Jan1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://www.for.gov.bc.ca/his/results/support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hyperlink" Target="http://www.for.gov.bc.ca/his/results/training/index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09600" y="228600"/>
            <a:ext cx="8153400" cy="25146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spc="-100" dirty="0" smtClean="0">
                <a:solidFill>
                  <a:srgbClr val="FFFF00"/>
                </a:solidFill>
                <a:ea typeface="+mj-ea"/>
                <a:cs typeface="Arial" pitchFamily="34" charset="0"/>
              </a:rPr>
              <a:t>RESULTS Training</a:t>
            </a:r>
          </a:p>
          <a:p>
            <a:pPr lvl="0" algn="ctr">
              <a:spcBef>
                <a:spcPct val="0"/>
              </a:spcBef>
              <a:defRPr/>
            </a:pPr>
            <a:endParaRPr lang="en-US" sz="3200" b="1" dirty="0" smtClean="0">
              <a:solidFill>
                <a:srgbClr val="FFC000"/>
              </a:solidFill>
              <a:latin typeface="Calibri" pitchFamily="34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en-US" sz="3200" b="1" dirty="0" smtClean="0">
                <a:solidFill>
                  <a:srgbClr val="FFC000"/>
                </a:solidFill>
                <a:latin typeface="Calibri" pitchFamily="34" charset="0"/>
              </a:rPr>
              <a:t>Core Module 1</a:t>
            </a:r>
          </a:p>
          <a:p>
            <a:pPr lvl="0" algn="ctr">
              <a:spcBef>
                <a:spcPct val="0"/>
              </a:spcBef>
              <a:defRPr/>
            </a:pPr>
            <a:r>
              <a:rPr lang="en-US" sz="3200" b="1" dirty="0" smtClean="0">
                <a:solidFill>
                  <a:srgbClr val="FFC000"/>
                </a:solidFill>
                <a:latin typeface="Calibri" pitchFamily="34" charset="0"/>
              </a:rPr>
              <a:t> Obligation Reporting </a:t>
            </a:r>
          </a:p>
          <a:p>
            <a:pPr lvl="0" algn="ctr">
              <a:spcBef>
                <a:spcPct val="0"/>
              </a:spcBef>
              <a:defRPr/>
            </a:pPr>
            <a:r>
              <a:rPr lang="en-US" sz="3200" b="1" dirty="0" smtClean="0">
                <a:solidFill>
                  <a:srgbClr val="FFC000"/>
                </a:solidFill>
                <a:latin typeface="Calibri" pitchFamily="34" charset="0"/>
              </a:rPr>
              <a:t>Policy and Business Context</a:t>
            </a:r>
            <a:r>
              <a:rPr kumimoji="0" lang="en-US" sz="3200" b="1" i="0" u="none" strike="noStrike" kern="1200" cap="none" spc="-10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itchFamily="34" charset="0"/>
                <a:ea typeface="+mj-ea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-10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itchFamily="34" charset="0"/>
                <a:ea typeface="+mj-ea"/>
                <a:cs typeface="Arial" pitchFamily="34" charset="0"/>
              </a:rPr>
              <a:t/>
            </a:r>
            <a:br>
              <a:rPr kumimoji="0" lang="en-US" sz="3600" b="1" i="0" u="none" strike="noStrike" kern="1200" cap="none" spc="-10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itchFamily="34" charset="0"/>
                <a:ea typeface="+mj-ea"/>
                <a:cs typeface="Arial" pitchFamily="34" charset="0"/>
              </a:rPr>
            </a:br>
            <a:r>
              <a:rPr kumimoji="0" lang="en-US" sz="36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en-US" sz="36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en-US" sz="36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en-US" sz="36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endParaRPr kumimoji="0" lang="en-US" sz="36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3124200"/>
            <a:ext cx="5410200" cy="328138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895600" y="6550223"/>
            <a:ext cx="3581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C000"/>
                </a:solidFill>
              </a:rPr>
              <a:t> Sept 2013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772400" cy="914400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  <a:latin typeface="+mn-lt"/>
              </a:rPr>
              <a:t>Learning Objectives</a:t>
            </a:r>
            <a:endParaRPr lang="en-US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83560"/>
            <a:ext cx="7315200" cy="3474240"/>
          </a:xfrm>
          <a:solidFill>
            <a:schemeClr val="tx1"/>
          </a:solidFill>
        </p:spPr>
        <p:txBody>
          <a:bodyPr/>
          <a:lstStyle/>
          <a:p>
            <a:r>
              <a:rPr lang="en-US" sz="2800" dirty="0" smtClean="0">
                <a:hlinkClick r:id="rId2" action="ppaction://hlinksldjump"/>
              </a:rPr>
              <a:t>Legislation reference</a:t>
            </a:r>
            <a:endParaRPr lang="en-US" sz="2800" dirty="0" smtClean="0"/>
          </a:p>
          <a:p>
            <a:r>
              <a:rPr lang="en-US" sz="2800" dirty="0" smtClean="0">
                <a:hlinkClick r:id="rId3" action="ppaction://hlinksldjump"/>
              </a:rPr>
              <a:t>Form and Manner for Reporting</a:t>
            </a:r>
            <a:endParaRPr lang="en-US" sz="2800" dirty="0" smtClean="0"/>
          </a:p>
          <a:p>
            <a:r>
              <a:rPr lang="en-US" sz="2800" dirty="0" smtClean="0">
                <a:hlinkClick r:id="rId4" action="ppaction://hlinksldjump"/>
              </a:rPr>
              <a:t>Business documentation</a:t>
            </a:r>
            <a:endParaRPr lang="en-US" sz="2800" dirty="0" smtClean="0"/>
          </a:p>
          <a:p>
            <a:r>
              <a:rPr lang="en-US" sz="2800" dirty="0" smtClean="0">
                <a:hlinkClick r:id="rId5" action="ppaction://hlinksldjump"/>
              </a:rPr>
              <a:t>Opening </a:t>
            </a:r>
            <a:r>
              <a:rPr lang="en-US" sz="2800" dirty="0" err="1" smtClean="0">
                <a:hlinkClick r:id="rId5" action="ppaction://hlinksldjump"/>
              </a:rPr>
              <a:t>lifecyle</a:t>
            </a:r>
            <a:r>
              <a:rPr lang="en-US" sz="2800" dirty="0" smtClean="0">
                <a:hlinkClick r:id="rId5" action="ppaction://hlinksldjump"/>
              </a:rPr>
              <a:t> and reporting frequency</a:t>
            </a:r>
            <a:endParaRPr lang="en-US" sz="2800" dirty="0" smtClean="0"/>
          </a:p>
          <a:p>
            <a:r>
              <a:rPr lang="en-US" sz="2800" dirty="0" smtClean="0">
                <a:hlinkClick r:id="rId6" action="ppaction://hlinksldjump"/>
              </a:rPr>
              <a:t>Getting RESULTS Access</a:t>
            </a:r>
            <a:endParaRPr lang="en-US" sz="2800" dirty="0" smtClean="0"/>
          </a:p>
          <a:p>
            <a:r>
              <a:rPr lang="en-US" sz="2800" dirty="0" smtClean="0">
                <a:hlinkClick r:id="rId7" action="ppaction://hlinksldjump"/>
              </a:rPr>
              <a:t>Help resources</a:t>
            </a:r>
            <a:endParaRPr lang="en-US" sz="2800" dirty="0" smtClean="0"/>
          </a:p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5800" y="152400"/>
            <a:ext cx="8077200" cy="1240536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spc="-100" dirty="0" smtClean="0">
                <a:solidFill>
                  <a:srgbClr val="FFFF00"/>
                </a:solidFill>
                <a:ea typeface="+mj-ea"/>
                <a:cs typeface="+mj-cs"/>
              </a:rPr>
              <a:t>Legislation References</a:t>
            </a:r>
            <a:endParaRPr kumimoji="0" lang="en-US" sz="32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914400"/>
            <a:ext cx="83058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FF00"/>
                </a:solidFill>
                <a:latin typeface="Calibri" pitchFamily="34" charset="0"/>
              </a:rPr>
              <a:t>Forest Practices Code of BC Act</a:t>
            </a:r>
          </a:p>
          <a:p>
            <a:pPr lvl="1">
              <a:spcBef>
                <a:spcPts val="300"/>
              </a:spcBef>
            </a:pPr>
            <a:r>
              <a:rPr lang="en-US" sz="1600" b="1" dirty="0" smtClean="0">
                <a:solidFill>
                  <a:srgbClr val="FFC000"/>
                </a:solidFill>
                <a:latin typeface="Calibri" pitchFamily="34" charset="0"/>
              </a:rPr>
              <a:t>69.1 Reforestation for areas under a site plan</a:t>
            </a:r>
          </a:p>
          <a:p>
            <a:pPr lvl="1">
              <a:spcBef>
                <a:spcPts val="300"/>
              </a:spcBef>
            </a:pPr>
            <a:r>
              <a:rPr lang="en-US" sz="1600" b="1" dirty="0" smtClean="0">
                <a:solidFill>
                  <a:srgbClr val="FFC000"/>
                </a:solidFill>
                <a:latin typeface="Calibri" pitchFamily="34" charset="0"/>
              </a:rPr>
              <a:t>s.70 </a:t>
            </a:r>
            <a:r>
              <a:rPr lang="en-US" sz="1600" b="1" dirty="0" err="1" smtClean="0">
                <a:solidFill>
                  <a:srgbClr val="FFC000"/>
                </a:solidFill>
                <a:latin typeface="Calibri" pitchFamily="34" charset="0"/>
              </a:rPr>
              <a:t>Silviculture</a:t>
            </a:r>
            <a:r>
              <a:rPr lang="en-US" sz="1600" b="1" dirty="0" smtClean="0">
                <a:solidFill>
                  <a:srgbClr val="FFC000"/>
                </a:solidFill>
                <a:latin typeface="Calibri" pitchFamily="34" charset="0"/>
              </a:rPr>
              <a:t> prescriptions</a:t>
            </a:r>
          </a:p>
          <a:p>
            <a:pPr lvl="1">
              <a:spcBef>
                <a:spcPts val="300"/>
              </a:spcBef>
            </a:pPr>
            <a:r>
              <a:rPr lang="en-US" sz="1600" b="1" dirty="0" smtClean="0">
                <a:solidFill>
                  <a:srgbClr val="FFC000"/>
                </a:solidFill>
                <a:latin typeface="Calibri" pitchFamily="34" charset="0"/>
              </a:rPr>
              <a:t>s.71 </a:t>
            </a:r>
            <a:r>
              <a:rPr lang="en-US" sz="1600" b="1" dirty="0" err="1" smtClean="0">
                <a:solidFill>
                  <a:srgbClr val="FFC000"/>
                </a:solidFill>
                <a:latin typeface="Calibri" pitchFamily="34" charset="0"/>
              </a:rPr>
              <a:t>Silviculture</a:t>
            </a:r>
            <a:r>
              <a:rPr lang="en-US" sz="1600" b="1" dirty="0" smtClean="0">
                <a:solidFill>
                  <a:srgbClr val="FFC000"/>
                </a:solidFill>
                <a:latin typeface="Calibri" pitchFamily="34" charset="0"/>
              </a:rPr>
              <a:t> prescriptions for non-replaceable </a:t>
            </a:r>
            <a:r>
              <a:rPr lang="en-US" sz="1600" b="1" dirty="0" err="1" smtClean="0">
                <a:solidFill>
                  <a:srgbClr val="FFC000"/>
                </a:solidFill>
                <a:latin typeface="Calibri" pitchFamily="34" charset="0"/>
              </a:rPr>
              <a:t>licences</a:t>
            </a:r>
            <a:endParaRPr lang="en-US" sz="1600" b="1" dirty="0" smtClean="0">
              <a:solidFill>
                <a:srgbClr val="FFC000"/>
              </a:solidFill>
              <a:latin typeface="Calibri" pitchFamily="34" charset="0"/>
            </a:endParaRPr>
          </a:p>
          <a:p>
            <a:pPr lvl="1">
              <a:spcBef>
                <a:spcPts val="300"/>
              </a:spcBef>
            </a:pPr>
            <a:endParaRPr lang="en-US" sz="1600" b="1" dirty="0" smtClean="0">
              <a:solidFill>
                <a:srgbClr val="FFC000"/>
              </a:solidFill>
              <a:latin typeface="Calibri" pitchFamily="34" charset="0"/>
            </a:endParaRPr>
          </a:p>
          <a:p>
            <a:endParaRPr lang="en-US" sz="1600" b="1" dirty="0" smtClean="0">
              <a:solidFill>
                <a:srgbClr val="FFC000"/>
              </a:solidFill>
              <a:latin typeface="Calibri" pitchFamily="34" charset="0"/>
            </a:endParaRPr>
          </a:p>
          <a:p>
            <a:r>
              <a:rPr lang="en-US" sz="1600" b="1" dirty="0" smtClean="0">
                <a:solidFill>
                  <a:srgbClr val="FFFF00"/>
                </a:solidFill>
                <a:latin typeface="Calibri" pitchFamily="34" charset="0"/>
              </a:rPr>
              <a:t>Timber Harvesting and </a:t>
            </a:r>
            <a:r>
              <a:rPr lang="en-US" sz="1600" b="1" dirty="0" err="1" smtClean="0">
                <a:solidFill>
                  <a:srgbClr val="FFFF00"/>
                </a:solidFill>
                <a:latin typeface="Calibri" pitchFamily="34" charset="0"/>
              </a:rPr>
              <a:t>Silviculture</a:t>
            </a:r>
            <a:r>
              <a:rPr lang="en-US" sz="1600" b="1" dirty="0" smtClean="0">
                <a:solidFill>
                  <a:srgbClr val="FFFF00"/>
                </a:solidFill>
                <a:latin typeface="Calibri" pitchFamily="34" charset="0"/>
              </a:rPr>
              <a:t> Practices Regulation</a:t>
            </a:r>
          </a:p>
          <a:p>
            <a:pPr lvl="1">
              <a:spcBef>
                <a:spcPts val="300"/>
              </a:spcBef>
            </a:pPr>
            <a:r>
              <a:rPr lang="en-US" sz="1600" b="1" dirty="0" smtClean="0">
                <a:solidFill>
                  <a:srgbClr val="FFC000"/>
                </a:solidFill>
                <a:latin typeface="Calibri" pitchFamily="34" charset="0"/>
              </a:rPr>
              <a:t>s.35  Requirements for areas under a site plan</a:t>
            </a:r>
          </a:p>
          <a:p>
            <a:pPr lvl="1">
              <a:spcBef>
                <a:spcPts val="300"/>
              </a:spcBef>
            </a:pPr>
            <a:r>
              <a:rPr lang="en-US" sz="1600" b="1" dirty="0" smtClean="0">
                <a:solidFill>
                  <a:srgbClr val="FFC000"/>
                </a:solidFill>
                <a:latin typeface="Calibri" pitchFamily="34" charset="0"/>
              </a:rPr>
              <a:t>s. 36 Areas under a site plan without regeneration objectives</a:t>
            </a:r>
          </a:p>
          <a:p>
            <a:pPr lvl="1">
              <a:spcBef>
                <a:spcPts val="300"/>
              </a:spcBef>
            </a:pPr>
            <a:r>
              <a:rPr lang="en-US" sz="1600" b="1" dirty="0" smtClean="0">
                <a:solidFill>
                  <a:srgbClr val="C00000"/>
                </a:solidFill>
                <a:latin typeface="Calibri" pitchFamily="34" charset="0"/>
              </a:rPr>
              <a:t>s.45 Reporting requirements for areas without regeneration objectives</a:t>
            </a:r>
          </a:p>
          <a:p>
            <a:pPr lvl="1">
              <a:spcBef>
                <a:spcPts val="300"/>
              </a:spcBef>
            </a:pPr>
            <a:r>
              <a:rPr lang="en-US" sz="1600" b="1" dirty="0" smtClean="0">
                <a:solidFill>
                  <a:srgbClr val="C00000"/>
                </a:solidFill>
                <a:latin typeface="Calibri" pitchFamily="34" charset="0"/>
              </a:rPr>
              <a:t>s.46 Format and timing of reporting</a:t>
            </a:r>
          </a:p>
          <a:p>
            <a:pPr lvl="1">
              <a:spcBef>
                <a:spcPts val="300"/>
              </a:spcBef>
            </a:pPr>
            <a:r>
              <a:rPr lang="en-US" sz="1600" b="1" dirty="0" smtClean="0">
                <a:solidFill>
                  <a:srgbClr val="C00000"/>
                </a:solidFill>
                <a:latin typeface="Calibri" pitchFamily="34" charset="0"/>
              </a:rPr>
              <a:t>s.47 Minister may establish requirements</a:t>
            </a:r>
          </a:p>
          <a:p>
            <a:pPr lvl="1">
              <a:spcBef>
                <a:spcPts val="300"/>
              </a:spcBef>
            </a:pPr>
            <a:r>
              <a:rPr lang="en-US" sz="1600" b="1" dirty="0" smtClean="0">
                <a:solidFill>
                  <a:srgbClr val="C00000"/>
                </a:solidFill>
                <a:latin typeface="Calibri" pitchFamily="34" charset="0"/>
              </a:rPr>
              <a:t>s.48 General mapping requirements</a:t>
            </a:r>
          </a:p>
          <a:p>
            <a:pPr lvl="1">
              <a:spcBef>
                <a:spcPts val="300"/>
              </a:spcBef>
            </a:pPr>
            <a:r>
              <a:rPr lang="en-US" sz="1600" b="1" dirty="0" smtClean="0">
                <a:solidFill>
                  <a:srgbClr val="FFC000"/>
                </a:solidFill>
                <a:latin typeface="Calibri" pitchFamily="34" charset="0"/>
              </a:rPr>
              <a:t>s.49 Limitation of liability of persons to government (declarations)</a:t>
            </a:r>
          </a:p>
          <a:p>
            <a:pPr lvl="1">
              <a:spcBef>
                <a:spcPts val="300"/>
              </a:spcBef>
            </a:pPr>
            <a:endParaRPr lang="en-US" sz="1600" b="1" dirty="0" smtClean="0">
              <a:solidFill>
                <a:srgbClr val="FFC000"/>
              </a:solidFill>
              <a:latin typeface="Calibri" pitchFamily="34" charset="0"/>
            </a:endParaRPr>
          </a:p>
          <a:p>
            <a:endParaRPr lang="en-US" sz="1600" b="1" dirty="0" smtClean="0">
              <a:solidFill>
                <a:srgbClr val="FFC000"/>
              </a:solidFill>
              <a:latin typeface="Calibri" pitchFamily="34" charset="0"/>
            </a:endParaRPr>
          </a:p>
          <a:p>
            <a:endParaRPr lang="en-US" sz="1600" b="1" dirty="0" smtClean="0">
              <a:solidFill>
                <a:srgbClr val="FFC000"/>
              </a:solidFill>
              <a:latin typeface="Calibri" pitchFamily="34" charset="0"/>
            </a:endParaRPr>
          </a:p>
          <a:p>
            <a:endParaRPr lang="en-US" sz="1400" b="1" dirty="0" smtClean="0">
              <a:solidFill>
                <a:srgbClr val="FFC000"/>
              </a:solidFill>
            </a:endParaRPr>
          </a:p>
          <a:p>
            <a:endParaRPr lang="en-US" sz="1400" b="1" dirty="0" smtClean="0">
              <a:solidFill>
                <a:srgbClr val="FFC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5800" y="152400"/>
            <a:ext cx="8077200" cy="1240536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spc="-100" dirty="0" smtClean="0">
                <a:solidFill>
                  <a:srgbClr val="FFFF00"/>
                </a:solidFill>
                <a:ea typeface="+mj-ea"/>
                <a:cs typeface="+mj-cs"/>
              </a:rPr>
              <a:t>Legislation References</a:t>
            </a:r>
            <a:endParaRPr kumimoji="0" lang="en-US" sz="32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914400"/>
            <a:ext cx="8305800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FF00"/>
                </a:solidFill>
                <a:latin typeface="Calibri" pitchFamily="34" charset="0"/>
              </a:rPr>
              <a:t>Forest and Range Practices Act</a:t>
            </a:r>
          </a:p>
          <a:p>
            <a:pPr lvl="1">
              <a:spcBef>
                <a:spcPts val="300"/>
              </a:spcBef>
            </a:pPr>
            <a:r>
              <a:rPr lang="en-US" sz="1600" b="1" dirty="0" smtClean="0">
                <a:solidFill>
                  <a:srgbClr val="FFC000"/>
                </a:solidFill>
                <a:latin typeface="Calibri" pitchFamily="34" charset="0"/>
              </a:rPr>
              <a:t>s.29 Free growing stands</a:t>
            </a:r>
          </a:p>
          <a:p>
            <a:pPr lvl="1">
              <a:spcBef>
                <a:spcPts val="300"/>
              </a:spcBef>
            </a:pPr>
            <a:r>
              <a:rPr lang="en-US" sz="1600" b="1" dirty="0" smtClean="0">
                <a:solidFill>
                  <a:srgbClr val="FFC000"/>
                </a:solidFill>
                <a:latin typeface="Calibri" pitchFamily="34" charset="0"/>
              </a:rPr>
              <a:t>s.30 Free growing stands for non-replaceable </a:t>
            </a:r>
            <a:r>
              <a:rPr lang="en-US" sz="1600" b="1" dirty="0" err="1" smtClean="0">
                <a:solidFill>
                  <a:srgbClr val="FFC000"/>
                </a:solidFill>
                <a:latin typeface="Calibri" pitchFamily="34" charset="0"/>
              </a:rPr>
              <a:t>licences</a:t>
            </a:r>
            <a:endParaRPr lang="en-US" sz="1600" b="1" dirty="0" smtClean="0">
              <a:solidFill>
                <a:srgbClr val="FFC000"/>
              </a:solidFill>
              <a:latin typeface="Calibri" pitchFamily="34" charset="0"/>
            </a:endParaRPr>
          </a:p>
          <a:p>
            <a:pPr lvl="1">
              <a:spcBef>
                <a:spcPts val="300"/>
              </a:spcBef>
            </a:pPr>
            <a:r>
              <a:rPr lang="en-US" sz="1600" b="1" dirty="0" smtClean="0">
                <a:solidFill>
                  <a:srgbClr val="FFC000"/>
                </a:solidFill>
                <a:latin typeface="Calibri" pitchFamily="34" charset="0"/>
              </a:rPr>
              <a:t>s.107 Limitation of liability of persons to government (declarations)</a:t>
            </a:r>
          </a:p>
          <a:p>
            <a:pPr lvl="1">
              <a:spcBef>
                <a:spcPts val="300"/>
              </a:spcBef>
            </a:pPr>
            <a:r>
              <a:rPr lang="en-US" sz="1600" b="1" dirty="0" smtClean="0">
                <a:solidFill>
                  <a:srgbClr val="FFC000"/>
                </a:solidFill>
                <a:latin typeface="Calibri" pitchFamily="34" charset="0"/>
              </a:rPr>
              <a:t>s.108 Government may fund extra expense or waive obligation</a:t>
            </a:r>
          </a:p>
          <a:p>
            <a:endParaRPr lang="en-US" sz="1600" b="1" dirty="0" smtClean="0">
              <a:solidFill>
                <a:srgbClr val="FFC000"/>
              </a:solidFill>
              <a:latin typeface="Calibri" pitchFamily="34" charset="0"/>
            </a:endParaRPr>
          </a:p>
          <a:p>
            <a:r>
              <a:rPr lang="en-US" sz="1600" b="1" dirty="0" smtClean="0">
                <a:solidFill>
                  <a:srgbClr val="FFFF00"/>
                </a:solidFill>
                <a:latin typeface="Calibri" pitchFamily="34" charset="0"/>
              </a:rPr>
              <a:t>Forest Planning and Practices Regulation</a:t>
            </a:r>
          </a:p>
          <a:p>
            <a:pPr lvl="1">
              <a:spcBef>
                <a:spcPts val="300"/>
              </a:spcBef>
            </a:pPr>
            <a:r>
              <a:rPr lang="en-US" sz="1600" b="1" dirty="0" smtClean="0">
                <a:solidFill>
                  <a:srgbClr val="FFC000"/>
                </a:solidFill>
                <a:latin typeface="Calibri" pitchFamily="34" charset="0"/>
              </a:rPr>
              <a:t>s.34 Content of site plans</a:t>
            </a:r>
          </a:p>
          <a:p>
            <a:pPr lvl="1">
              <a:spcBef>
                <a:spcPts val="300"/>
              </a:spcBef>
            </a:pPr>
            <a:r>
              <a:rPr lang="en-US" sz="1600" b="1" dirty="0" smtClean="0">
                <a:solidFill>
                  <a:srgbClr val="FFC000"/>
                </a:solidFill>
                <a:latin typeface="Calibri" pitchFamily="34" charset="0"/>
              </a:rPr>
              <a:t>s.44 Free growing stands generally</a:t>
            </a:r>
          </a:p>
          <a:p>
            <a:pPr lvl="1">
              <a:spcBef>
                <a:spcPts val="300"/>
              </a:spcBef>
            </a:pPr>
            <a:r>
              <a:rPr lang="en-US" sz="1600" b="1" dirty="0" smtClean="0">
                <a:solidFill>
                  <a:srgbClr val="FFC000"/>
                </a:solidFill>
                <a:latin typeface="Calibri" pitchFamily="34" charset="0"/>
              </a:rPr>
              <a:t>s.45 Free growing stands collectively across </a:t>
            </a:r>
            <a:r>
              <a:rPr lang="en-US" sz="1600" b="1" dirty="0" err="1" smtClean="0">
                <a:solidFill>
                  <a:srgbClr val="FFC000"/>
                </a:solidFill>
                <a:latin typeface="Calibri" pitchFamily="34" charset="0"/>
              </a:rPr>
              <a:t>cutblocks</a:t>
            </a:r>
            <a:endParaRPr lang="en-US" sz="1600" b="1" dirty="0" smtClean="0">
              <a:solidFill>
                <a:srgbClr val="FFC000"/>
              </a:solidFill>
              <a:latin typeface="Calibri" pitchFamily="34" charset="0"/>
            </a:endParaRPr>
          </a:p>
          <a:p>
            <a:pPr lvl="1">
              <a:spcBef>
                <a:spcPts val="300"/>
              </a:spcBef>
            </a:pPr>
            <a:r>
              <a:rPr lang="en-US" sz="1600" b="1" dirty="0" smtClean="0">
                <a:solidFill>
                  <a:srgbClr val="FFC000"/>
                </a:solidFill>
                <a:latin typeface="Calibri" pitchFamily="34" charset="0"/>
              </a:rPr>
              <a:t>s.46 Free growing stand – forestry </a:t>
            </a:r>
            <a:r>
              <a:rPr lang="en-US" sz="1600" b="1" dirty="0" err="1" smtClean="0">
                <a:solidFill>
                  <a:srgbClr val="FFC000"/>
                </a:solidFill>
                <a:latin typeface="Calibri" pitchFamily="34" charset="0"/>
              </a:rPr>
              <a:t>licence</a:t>
            </a:r>
            <a:r>
              <a:rPr lang="en-US" sz="1600" b="1" dirty="0" smtClean="0">
                <a:solidFill>
                  <a:srgbClr val="FFC000"/>
                </a:solidFill>
                <a:latin typeface="Calibri" pitchFamily="34" charset="0"/>
              </a:rPr>
              <a:t> to cut</a:t>
            </a:r>
          </a:p>
          <a:p>
            <a:pPr lvl="1">
              <a:spcBef>
                <a:spcPts val="300"/>
              </a:spcBef>
            </a:pPr>
            <a:r>
              <a:rPr lang="en-US" sz="1600" b="1" dirty="0" smtClean="0">
                <a:solidFill>
                  <a:srgbClr val="FFC000"/>
                </a:solidFill>
                <a:latin typeface="Calibri" pitchFamily="34" charset="0"/>
              </a:rPr>
              <a:t>s.46 .1 Free growing stands – community salvage </a:t>
            </a:r>
            <a:r>
              <a:rPr lang="en-US" sz="1600" b="1" dirty="0" err="1" smtClean="0">
                <a:solidFill>
                  <a:srgbClr val="FFC000"/>
                </a:solidFill>
                <a:latin typeface="Calibri" pitchFamily="34" charset="0"/>
              </a:rPr>
              <a:t>licence</a:t>
            </a:r>
            <a:endParaRPr lang="en-US" sz="1600" b="1" dirty="0" smtClean="0">
              <a:solidFill>
                <a:srgbClr val="FFC000"/>
              </a:solidFill>
              <a:latin typeface="Calibri" pitchFamily="34" charset="0"/>
            </a:endParaRPr>
          </a:p>
          <a:p>
            <a:pPr lvl="1">
              <a:spcBef>
                <a:spcPts val="300"/>
              </a:spcBef>
            </a:pPr>
            <a:r>
              <a:rPr lang="en-US" sz="1600" b="1" dirty="0" smtClean="0">
                <a:solidFill>
                  <a:srgbClr val="FFC000"/>
                </a:solidFill>
                <a:latin typeface="Calibri" pitchFamily="34" charset="0"/>
              </a:rPr>
              <a:t>s.46.11 Free growing stand requirement applies to each hectare</a:t>
            </a:r>
          </a:p>
          <a:p>
            <a:pPr lvl="1">
              <a:spcBef>
                <a:spcPts val="300"/>
              </a:spcBef>
            </a:pPr>
            <a:r>
              <a:rPr lang="en-US" sz="1600" b="1" dirty="0" smtClean="0">
                <a:solidFill>
                  <a:srgbClr val="FFC000"/>
                </a:solidFill>
                <a:latin typeface="Calibri" pitchFamily="34" charset="0"/>
              </a:rPr>
              <a:t>s.46.2 Requirements if free growing stand cannot be established</a:t>
            </a:r>
          </a:p>
          <a:p>
            <a:pPr lvl="1">
              <a:spcBef>
                <a:spcPts val="300"/>
              </a:spcBef>
            </a:pPr>
            <a:r>
              <a:rPr lang="en-US" sz="1600" b="1" dirty="0" smtClean="0">
                <a:solidFill>
                  <a:srgbClr val="FFC000"/>
                </a:solidFill>
                <a:latin typeface="Calibri" pitchFamily="34" charset="0"/>
              </a:rPr>
              <a:t>s.66 Wildlife tree retention</a:t>
            </a:r>
          </a:p>
          <a:p>
            <a:pPr lvl="1">
              <a:spcBef>
                <a:spcPts val="300"/>
              </a:spcBef>
            </a:pPr>
            <a:r>
              <a:rPr lang="en-US" sz="1600" b="1" dirty="0" smtClean="0">
                <a:solidFill>
                  <a:srgbClr val="C00000"/>
                </a:solidFill>
                <a:latin typeface="Calibri" pitchFamily="34" charset="0"/>
              </a:rPr>
              <a:t>s.86 Annual reports</a:t>
            </a:r>
          </a:p>
          <a:p>
            <a:pPr lvl="1">
              <a:spcBef>
                <a:spcPts val="300"/>
              </a:spcBef>
            </a:pPr>
            <a:r>
              <a:rPr lang="en-US" sz="1600" b="1" dirty="0" smtClean="0">
                <a:solidFill>
                  <a:srgbClr val="FFC000"/>
                </a:solidFill>
                <a:latin typeface="Calibri" pitchFamily="34" charset="0"/>
              </a:rPr>
              <a:t>s.96 Relief or funding</a:t>
            </a:r>
          </a:p>
          <a:p>
            <a:pPr lvl="1">
              <a:spcBef>
                <a:spcPts val="300"/>
              </a:spcBef>
            </a:pPr>
            <a:r>
              <a:rPr lang="en-US" sz="1600" b="1" dirty="0" smtClean="0">
                <a:solidFill>
                  <a:srgbClr val="FFC000"/>
                </a:solidFill>
                <a:latin typeface="Calibri" pitchFamily="34" charset="0"/>
              </a:rPr>
              <a:t>s.97 Declaration of agreement holders and others as to fulfillment of obligations</a:t>
            </a:r>
          </a:p>
          <a:p>
            <a:pPr lvl="1">
              <a:spcBef>
                <a:spcPts val="300"/>
              </a:spcBef>
            </a:pPr>
            <a:r>
              <a:rPr lang="en-US" sz="1600" b="1" dirty="0" smtClean="0">
                <a:solidFill>
                  <a:srgbClr val="FFC000"/>
                </a:solidFill>
                <a:latin typeface="Calibri" pitchFamily="34" charset="0"/>
              </a:rPr>
              <a:t>s.97.1 Declaration regarding free growing stand obligations met to the extent practicable</a:t>
            </a:r>
          </a:p>
          <a:p>
            <a:endParaRPr lang="en-US" sz="1600" b="1" dirty="0" smtClean="0">
              <a:solidFill>
                <a:srgbClr val="FFC000"/>
              </a:solidFill>
              <a:latin typeface="Calibri" pitchFamily="34" charset="0"/>
            </a:endParaRPr>
          </a:p>
          <a:p>
            <a:endParaRPr lang="en-US" sz="1600" b="1" dirty="0" smtClean="0">
              <a:solidFill>
                <a:srgbClr val="FFC000"/>
              </a:solidFill>
              <a:latin typeface="Calibri" pitchFamily="34" charset="0"/>
            </a:endParaRPr>
          </a:p>
          <a:p>
            <a:endParaRPr lang="en-US" sz="1600" b="1" dirty="0" smtClean="0">
              <a:solidFill>
                <a:srgbClr val="FFC000"/>
              </a:solidFill>
              <a:latin typeface="Calibri" pitchFamily="34" charset="0"/>
            </a:endParaRPr>
          </a:p>
          <a:p>
            <a:endParaRPr lang="en-US" sz="1600" b="1" dirty="0" smtClean="0">
              <a:solidFill>
                <a:srgbClr val="FFC000"/>
              </a:solidFill>
              <a:latin typeface="Calibri" pitchFamily="34" charset="0"/>
            </a:endParaRPr>
          </a:p>
          <a:p>
            <a:endParaRPr lang="en-US" sz="1400" b="1" dirty="0" smtClean="0">
              <a:solidFill>
                <a:srgbClr val="FFC000"/>
              </a:solidFill>
            </a:endParaRPr>
          </a:p>
          <a:p>
            <a:endParaRPr lang="en-US" sz="1400" b="1" dirty="0" smtClean="0">
              <a:solidFill>
                <a:srgbClr val="FFC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5800" y="152400"/>
            <a:ext cx="8077200" cy="1240536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spc="-100" dirty="0" smtClean="0">
                <a:solidFill>
                  <a:srgbClr val="FFFF00"/>
                </a:solidFill>
                <a:ea typeface="+mj-ea"/>
                <a:cs typeface="+mj-cs"/>
              </a:rPr>
              <a:t>Legislation References – THSPR s.46 </a:t>
            </a:r>
            <a:endParaRPr kumimoji="0" lang="en-US" sz="32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066800"/>
            <a:ext cx="6790708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5800" y="152400"/>
            <a:ext cx="8077200" cy="1240536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spc="-100" dirty="0" smtClean="0">
                <a:solidFill>
                  <a:srgbClr val="FFFF00"/>
                </a:solidFill>
                <a:ea typeface="+mj-ea"/>
                <a:cs typeface="+mj-cs"/>
              </a:rPr>
              <a:t>Legislation References – THSPR s.48 </a:t>
            </a:r>
            <a:endParaRPr kumimoji="0" lang="en-US" sz="32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371599"/>
            <a:ext cx="6629400" cy="4493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5800" y="152400"/>
            <a:ext cx="8077200" cy="1240536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spc="-100" dirty="0" smtClean="0">
                <a:solidFill>
                  <a:srgbClr val="FFFF00"/>
                </a:solidFill>
                <a:ea typeface="+mj-ea"/>
                <a:cs typeface="+mj-cs"/>
              </a:rPr>
              <a:t>Legislation References – FPPRs.86 </a:t>
            </a:r>
            <a:endParaRPr kumimoji="0" lang="en-US" sz="32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5181600"/>
            <a:ext cx="8991600" cy="1577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38200"/>
            <a:ext cx="9525000" cy="4371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8077200" cy="1240536"/>
          </a:xfrm>
        </p:spPr>
        <p:txBody>
          <a:bodyPr/>
          <a:lstStyle/>
          <a:p>
            <a:r>
              <a:rPr lang="en-US" sz="3200" dirty="0" smtClean="0">
                <a:solidFill>
                  <a:srgbClr val="FFFF00"/>
                </a:solidFill>
                <a:latin typeface="Calibri" pitchFamily="34" charset="0"/>
              </a:rPr>
              <a:t>Form  and Manner  for Reporting</a:t>
            </a:r>
            <a:endParaRPr lang="en-US" sz="3200" dirty="0">
              <a:solidFill>
                <a:srgbClr val="FFFF00"/>
              </a:solidFill>
              <a:latin typeface="Calibri" pitchFamily="34" charset="0"/>
            </a:endParaRPr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905000"/>
            <a:ext cx="7081344" cy="45720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657600" y="3352800"/>
            <a:ext cx="42672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FF0000"/>
                </a:solidFill>
                <a:latin typeface="+mj-lt"/>
              </a:rPr>
              <a:t>Form and Manner </a:t>
            </a:r>
            <a:r>
              <a:rPr lang="en-US" sz="1600" b="1" dirty="0" smtClean="0">
                <a:solidFill>
                  <a:srgbClr val="FF0000"/>
                </a:solidFill>
                <a:latin typeface="+mj-lt"/>
              </a:rPr>
              <a:t>for </a:t>
            </a:r>
            <a:r>
              <a:rPr lang="en-US" sz="1600" b="1" dirty="0">
                <a:solidFill>
                  <a:srgbClr val="FF0000"/>
                </a:solidFill>
                <a:latin typeface="+mj-lt"/>
              </a:rPr>
              <a:t>Reporting Specified by Chief </a:t>
            </a:r>
            <a:r>
              <a:rPr lang="en-US" sz="1600" b="1" dirty="0" smtClean="0">
                <a:solidFill>
                  <a:srgbClr val="FF0000"/>
                </a:solidFill>
                <a:latin typeface="+mj-lt"/>
              </a:rPr>
              <a:t>Forester</a:t>
            </a:r>
            <a:endParaRPr lang="en-US" sz="1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914401"/>
            <a:ext cx="83058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C000"/>
                </a:solidFill>
                <a:latin typeface="Calibri" pitchFamily="34" charset="0"/>
              </a:rPr>
              <a:t>FPCBC  Timber Harvesting and </a:t>
            </a:r>
            <a:r>
              <a:rPr lang="en-US" sz="1600" b="1" dirty="0" err="1" smtClean="0">
                <a:solidFill>
                  <a:srgbClr val="FFC000"/>
                </a:solidFill>
                <a:latin typeface="Calibri" pitchFamily="34" charset="0"/>
              </a:rPr>
              <a:t>Silviculture</a:t>
            </a:r>
            <a:r>
              <a:rPr lang="en-US" sz="1600" b="1" dirty="0" smtClean="0">
                <a:solidFill>
                  <a:srgbClr val="FFC000"/>
                </a:solidFill>
                <a:latin typeface="Calibri" pitchFamily="34" charset="0"/>
              </a:rPr>
              <a:t> Practices Reg.  </a:t>
            </a:r>
            <a:r>
              <a:rPr lang="en-CA" sz="1600" b="1" dirty="0" smtClean="0">
                <a:solidFill>
                  <a:srgbClr val="FFC000"/>
                </a:solidFill>
                <a:latin typeface="Calibri" pitchFamily="34" charset="0"/>
              </a:rPr>
              <a:t>s.46 Format and Timing of Reporting</a:t>
            </a:r>
            <a:r>
              <a:rPr lang="en-CA" sz="1600" dirty="0" smtClean="0">
                <a:solidFill>
                  <a:srgbClr val="FFC000"/>
                </a:solidFill>
                <a:latin typeface="Calibri" pitchFamily="34" charset="0"/>
              </a:rPr>
              <a:t> </a:t>
            </a:r>
          </a:p>
          <a:p>
            <a:endParaRPr lang="en-US" sz="1600" b="1" dirty="0" smtClean="0">
              <a:solidFill>
                <a:srgbClr val="FFC000"/>
              </a:solidFill>
              <a:latin typeface="Calibri" pitchFamily="34" charset="0"/>
            </a:endParaRPr>
          </a:p>
          <a:p>
            <a:r>
              <a:rPr lang="en-US" sz="1600" b="1" dirty="0" smtClean="0">
                <a:solidFill>
                  <a:srgbClr val="FFC000"/>
                </a:solidFill>
                <a:latin typeface="Calibri" pitchFamily="34" charset="0"/>
              </a:rPr>
              <a:t>FRPA Forest Planning and Practices Reg. s.86  - Annual Report</a:t>
            </a:r>
          </a:p>
          <a:p>
            <a:endParaRPr lang="en-US" sz="1400" b="1" dirty="0" smtClean="0">
              <a:solidFill>
                <a:srgbClr val="FFC000"/>
              </a:solidFill>
            </a:endParaRPr>
          </a:p>
          <a:p>
            <a:endParaRPr lang="en-US" sz="1400" b="1" dirty="0" smtClean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8077200" cy="1240536"/>
          </a:xfrm>
        </p:spPr>
        <p:txBody>
          <a:bodyPr/>
          <a:lstStyle/>
          <a:p>
            <a:r>
              <a:rPr lang="en-US" sz="3200" dirty="0" smtClean="0">
                <a:solidFill>
                  <a:srgbClr val="FFFF00"/>
                </a:solidFill>
                <a:latin typeface="Calibri" pitchFamily="34" charset="0"/>
              </a:rPr>
              <a:t>Business Guidance</a:t>
            </a:r>
            <a:endParaRPr lang="en-US" sz="3200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5800" y="838200"/>
            <a:ext cx="5867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2"/>
              </a:rPr>
              <a:t>http://www.for.gov.bc.ca/his/results/business.htm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3124200"/>
            <a:ext cx="5734050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2514600" y="4114800"/>
            <a:ext cx="5410200" cy="16002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09600" y="4419600"/>
            <a:ext cx="160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C000"/>
                </a:solidFill>
              </a:rPr>
              <a:t>Core document that details submission requirements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1219200"/>
            <a:ext cx="7772400" cy="203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8077200" cy="1240536"/>
          </a:xfrm>
        </p:spPr>
        <p:txBody>
          <a:bodyPr/>
          <a:lstStyle/>
          <a:p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Business Guidance</a:t>
            </a:r>
            <a:endParaRPr lang="en-US" sz="3200" dirty="0"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371600"/>
            <a:ext cx="3124200" cy="3818806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1219200"/>
            <a:ext cx="2895600" cy="354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609600" y="838200"/>
            <a:ext cx="5867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4"/>
              </a:rPr>
              <a:t>http://www.for.gov.bc.ca/his/results/business.htm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09800" y="3933265"/>
            <a:ext cx="2209800" cy="292473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72200" y="1295400"/>
            <a:ext cx="2971800" cy="3586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57800" y="4162925"/>
            <a:ext cx="1981200" cy="269507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6172200" y="152400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Other core documents on business requirements link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8077200" cy="1240536"/>
          </a:xfrm>
        </p:spPr>
        <p:txBody>
          <a:bodyPr/>
          <a:lstStyle/>
          <a:p>
            <a:r>
              <a:rPr lang="en-US" sz="3200" dirty="0" smtClean="0">
                <a:solidFill>
                  <a:srgbClr val="FFFF00"/>
                </a:solidFill>
                <a:latin typeface="Calibri" pitchFamily="34" charset="0"/>
              </a:rPr>
              <a:t>Business Guidance – RISS-licensee submission</a:t>
            </a:r>
            <a:br>
              <a:rPr lang="en-US" sz="3200" dirty="0" smtClean="0">
                <a:solidFill>
                  <a:srgbClr val="FFFF00"/>
                </a:solidFill>
                <a:latin typeface="Calibri" pitchFamily="34" charset="0"/>
              </a:rPr>
            </a:br>
            <a:r>
              <a:rPr lang="en-US" sz="320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n-US" sz="2000" dirty="0" smtClean="0">
                <a:solidFill>
                  <a:srgbClr val="FFC000"/>
                </a:solidFill>
                <a:latin typeface="Calibri" pitchFamily="34" charset="0"/>
                <a:hlinkClick r:id="rId2"/>
              </a:rPr>
              <a:t>http://www.for.gov.bc.ca/his/results/RISS_ls_3b_ed_Jan1.pdf</a:t>
            </a:r>
            <a:r>
              <a:rPr lang="en-US" sz="2000" dirty="0" smtClean="0">
                <a:solidFill>
                  <a:srgbClr val="FFC000"/>
                </a:solidFill>
                <a:latin typeface="Calibri" pitchFamily="34" charset="0"/>
              </a:rPr>
              <a:t/>
            </a:r>
            <a:br>
              <a:rPr lang="en-US" sz="2000" dirty="0" smtClean="0">
                <a:solidFill>
                  <a:srgbClr val="FFC000"/>
                </a:solidFill>
                <a:latin typeface="Calibri" pitchFamily="34" charset="0"/>
              </a:rPr>
            </a:br>
            <a:endParaRPr lang="en-US" sz="2000" dirty="0">
              <a:solidFill>
                <a:srgbClr val="FFC000"/>
              </a:solidFill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1295400"/>
            <a:ext cx="6781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1600" b="1" dirty="0" smtClean="0">
                <a:solidFill>
                  <a:srgbClr val="FFFF00"/>
                </a:solidFill>
                <a:latin typeface="Calibri" pitchFamily="34" charset="0"/>
              </a:rPr>
              <a:t>Background on Legislation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1600" b="1" dirty="0" smtClean="0">
                <a:solidFill>
                  <a:srgbClr val="FFFF00"/>
                </a:solidFill>
                <a:latin typeface="Calibri" pitchFamily="34" charset="0"/>
              </a:rPr>
              <a:t>ESF Submission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1600" b="1" dirty="0" smtClean="0">
                <a:solidFill>
                  <a:srgbClr val="FFFF00"/>
                </a:solidFill>
                <a:latin typeface="Calibri" pitchFamily="34" charset="0"/>
              </a:rPr>
              <a:t>Submission Components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1600" b="1" dirty="0" smtClean="0">
                <a:solidFill>
                  <a:srgbClr val="FFFF00"/>
                </a:solidFill>
                <a:latin typeface="Calibri" pitchFamily="34" charset="0"/>
              </a:rPr>
              <a:t>Submission Requirements (Mandatory, Condition, or Optional)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1600" b="1" dirty="0" smtClean="0">
                <a:solidFill>
                  <a:srgbClr val="FFFF00"/>
                </a:solidFill>
                <a:latin typeface="Calibri" pitchFamily="34" charset="0"/>
              </a:rPr>
              <a:t>Additional Background and examples</a:t>
            </a:r>
            <a:endParaRPr lang="en-US" sz="1600" b="1" dirty="0" smtClean="0">
              <a:solidFill>
                <a:srgbClr val="C00000"/>
              </a:solidFill>
              <a:latin typeface="Calibri" pitchFamily="34" charset="0"/>
            </a:endParaRPr>
          </a:p>
          <a:p>
            <a:endParaRPr lang="en-US" sz="1600" b="1" dirty="0" smtClean="0">
              <a:solidFill>
                <a:srgbClr val="FFC000"/>
              </a:solidFill>
              <a:latin typeface="Calibri" pitchFamily="34" charset="0"/>
            </a:endParaRPr>
          </a:p>
          <a:p>
            <a:endParaRPr lang="en-US" sz="1600" b="1" dirty="0" smtClean="0">
              <a:solidFill>
                <a:srgbClr val="FFC000"/>
              </a:solidFill>
              <a:latin typeface="Calibri" pitchFamily="34" charset="0"/>
            </a:endParaRPr>
          </a:p>
          <a:p>
            <a:endParaRPr lang="en-US" sz="1400" b="1" dirty="0" smtClean="0">
              <a:solidFill>
                <a:srgbClr val="FFC000"/>
              </a:solidFill>
            </a:endParaRPr>
          </a:p>
          <a:p>
            <a:endParaRPr lang="en-US" sz="1400" b="1" dirty="0" smtClean="0">
              <a:solidFill>
                <a:srgbClr val="FFC000"/>
              </a:solidFill>
            </a:endParaRPr>
          </a:p>
        </p:txBody>
      </p:sp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1295400"/>
            <a:ext cx="2376121" cy="2904406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2743200"/>
            <a:ext cx="3505200" cy="2022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33800" y="4601262"/>
            <a:ext cx="5195887" cy="225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3"/>
          <p:cNvGraphicFramePr>
            <a:graphicFrameLocks noGrp="1"/>
          </p:cNvGraphicFramePr>
          <p:nvPr/>
        </p:nvGraphicFramePr>
        <p:xfrm>
          <a:off x="671514" y="990600"/>
          <a:ext cx="8472486" cy="2286000"/>
        </p:xfrm>
        <a:graphic>
          <a:graphicData uri="http://schemas.openxmlformats.org/drawingml/2006/table">
            <a:tbl>
              <a:tblPr/>
              <a:tblGrid>
                <a:gridCol w="1723793"/>
                <a:gridCol w="1666745"/>
                <a:gridCol w="1691413"/>
                <a:gridCol w="1696038"/>
                <a:gridCol w="1694497"/>
              </a:tblGrid>
              <a:tr h="2286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Harvest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" name="Picture 17" descr="MCBD05184_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727" y="1374919"/>
            <a:ext cx="1524000" cy="1557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Group 22"/>
          <p:cNvGraphicFramePr>
            <a:graphicFrameLocks noGrp="1"/>
          </p:cNvGraphicFramePr>
          <p:nvPr/>
        </p:nvGraphicFramePr>
        <p:xfrm>
          <a:off x="990600" y="3962400"/>
          <a:ext cx="8153400" cy="2301240"/>
        </p:xfrm>
        <a:graphic>
          <a:graphicData uri="http://schemas.openxmlformats.org/drawingml/2006/table">
            <a:tbl>
              <a:tblPr/>
              <a:tblGrid>
                <a:gridCol w="1744614"/>
                <a:gridCol w="1495383"/>
                <a:gridCol w="1709010"/>
                <a:gridCol w="1566592"/>
                <a:gridCol w="1637801"/>
              </a:tblGrid>
              <a:tr h="82327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Opening Definition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Disturbance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Forest Cover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834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Upon Harvest Completion on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cutblock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 preceding fiscal year            by May 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" name="AutoShape 36"/>
          <p:cNvSpPr>
            <a:spLocks noChangeArrowheads="1"/>
          </p:cNvSpPr>
          <p:nvPr/>
        </p:nvSpPr>
        <p:spPr bwMode="auto">
          <a:xfrm>
            <a:off x="914400" y="3200400"/>
            <a:ext cx="8001000" cy="469900"/>
          </a:xfrm>
          <a:prstGeom prst="rightArrow">
            <a:avLst>
              <a:gd name="adj1" fmla="val 50000"/>
              <a:gd name="adj2" fmla="val 397633"/>
            </a:avLst>
          </a:prstGeom>
          <a:solidFill>
            <a:schemeClr val="folHlink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Text Box 37"/>
          <p:cNvSpPr txBox="1">
            <a:spLocks noChangeArrowheads="1"/>
          </p:cNvSpPr>
          <p:nvPr/>
        </p:nvSpPr>
        <p:spPr bwMode="auto">
          <a:xfrm>
            <a:off x="838200" y="3276600"/>
            <a:ext cx="78485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dirty="0">
                <a:solidFill>
                  <a:srgbClr val="FFFF00"/>
                </a:solidFill>
                <a:latin typeface="Calibri" pitchFamily="34" charset="0"/>
              </a:rPr>
              <a:t>Year </a:t>
            </a:r>
            <a:r>
              <a:rPr lang="en-US" dirty="0" smtClean="0">
                <a:solidFill>
                  <a:srgbClr val="FFFF00"/>
                </a:solidFill>
                <a:latin typeface="Calibri" pitchFamily="34" charset="0"/>
              </a:rPr>
              <a:t>0 </a:t>
            </a:r>
            <a:r>
              <a:rPr lang="en-US" dirty="0">
                <a:solidFill>
                  <a:srgbClr val="FFFF00"/>
                </a:solidFill>
                <a:latin typeface="Calibri" pitchFamily="34" charset="0"/>
              </a:rPr>
              <a:t>				thru			</a:t>
            </a:r>
            <a:r>
              <a:rPr lang="en-US" dirty="0" smtClean="0">
                <a:solidFill>
                  <a:srgbClr val="FFFF00"/>
                </a:solidFill>
                <a:latin typeface="Calibri" pitchFamily="34" charset="0"/>
              </a:rPr>
              <a:t>           20</a:t>
            </a:r>
            <a:endParaRPr lang="en-US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16200000">
            <a:off x="184050" y="2048996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Activity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104745" y="4314855"/>
            <a:ext cx="11988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Reporting 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Item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8077200" cy="1240536"/>
          </a:xfrm>
        </p:spPr>
        <p:txBody>
          <a:bodyPr/>
          <a:lstStyle/>
          <a:p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Opening’s Lifecycle - Reporting Frequency</a:t>
            </a:r>
            <a:endParaRPr lang="en-US" sz="32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42447" y="5443954"/>
            <a:ext cx="135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Timing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3"/>
          <p:cNvGraphicFramePr>
            <a:graphicFrameLocks noGrp="1"/>
          </p:cNvGraphicFramePr>
          <p:nvPr/>
        </p:nvGraphicFramePr>
        <p:xfrm>
          <a:off x="671514" y="990600"/>
          <a:ext cx="8472486" cy="2286000"/>
        </p:xfrm>
        <a:graphic>
          <a:graphicData uri="http://schemas.openxmlformats.org/drawingml/2006/table">
            <a:tbl>
              <a:tblPr/>
              <a:tblGrid>
                <a:gridCol w="1723793"/>
                <a:gridCol w="1666745"/>
                <a:gridCol w="1691413"/>
                <a:gridCol w="1696038"/>
                <a:gridCol w="1694497"/>
              </a:tblGrid>
              <a:tr h="2286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Harvest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Planting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" name="Picture 17" descr="MCBD05184_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727" y="1374919"/>
            <a:ext cx="1524000" cy="1557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9528" y="1940647"/>
            <a:ext cx="1131034" cy="1048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Group 22"/>
          <p:cNvGraphicFramePr>
            <a:graphicFrameLocks noGrp="1"/>
          </p:cNvGraphicFramePr>
          <p:nvPr/>
        </p:nvGraphicFramePr>
        <p:xfrm>
          <a:off x="990600" y="3962400"/>
          <a:ext cx="8153400" cy="2301240"/>
        </p:xfrm>
        <a:graphic>
          <a:graphicData uri="http://schemas.openxmlformats.org/drawingml/2006/table">
            <a:tbl>
              <a:tblPr/>
              <a:tblGrid>
                <a:gridCol w="1744614"/>
                <a:gridCol w="1495383"/>
                <a:gridCol w="1709010"/>
                <a:gridCol w="1566592"/>
                <a:gridCol w="1637801"/>
              </a:tblGrid>
              <a:tr h="82327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Opening Definition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Disturbance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Forest Cover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Silv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 Activity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834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Upon Harvest Completion on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cutblock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 preceding fiscal year             by May 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Activities completed within fiscal year by May 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" name="AutoShape 36"/>
          <p:cNvSpPr>
            <a:spLocks noChangeArrowheads="1"/>
          </p:cNvSpPr>
          <p:nvPr/>
        </p:nvSpPr>
        <p:spPr bwMode="auto">
          <a:xfrm>
            <a:off x="914400" y="3200400"/>
            <a:ext cx="8001000" cy="469900"/>
          </a:xfrm>
          <a:prstGeom prst="rightArrow">
            <a:avLst>
              <a:gd name="adj1" fmla="val 50000"/>
              <a:gd name="adj2" fmla="val 397633"/>
            </a:avLst>
          </a:prstGeom>
          <a:solidFill>
            <a:schemeClr val="folHlink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Text Box 37"/>
          <p:cNvSpPr txBox="1">
            <a:spLocks noChangeArrowheads="1"/>
          </p:cNvSpPr>
          <p:nvPr/>
        </p:nvSpPr>
        <p:spPr bwMode="auto">
          <a:xfrm>
            <a:off x="838200" y="3276600"/>
            <a:ext cx="78485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dirty="0">
                <a:solidFill>
                  <a:srgbClr val="FFFF00"/>
                </a:solidFill>
                <a:latin typeface="Calibri" pitchFamily="34" charset="0"/>
              </a:rPr>
              <a:t>Year </a:t>
            </a:r>
            <a:r>
              <a:rPr lang="en-US" dirty="0" smtClean="0">
                <a:solidFill>
                  <a:srgbClr val="FFFF00"/>
                </a:solidFill>
                <a:latin typeface="Calibri" pitchFamily="34" charset="0"/>
              </a:rPr>
              <a:t>0 </a:t>
            </a:r>
            <a:r>
              <a:rPr lang="en-US" dirty="0">
                <a:solidFill>
                  <a:srgbClr val="FFFF00"/>
                </a:solidFill>
                <a:latin typeface="Calibri" pitchFamily="34" charset="0"/>
              </a:rPr>
              <a:t>				thru			</a:t>
            </a:r>
            <a:r>
              <a:rPr lang="en-US" dirty="0" smtClean="0">
                <a:solidFill>
                  <a:srgbClr val="FFFF00"/>
                </a:solidFill>
                <a:latin typeface="Calibri" pitchFamily="34" charset="0"/>
              </a:rPr>
              <a:t>           20</a:t>
            </a:r>
            <a:endParaRPr lang="en-US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16200000">
            <a:off x="184050" y="2048996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Activity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104745" y="4314855"/>
            <a:ext cx="11988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Reporting 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Item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8077200" cy="1240536"/>
          </a:xfrm>
        </p:spPr>
        <p:txBody>
          <a:bodyPr/>
          <a:lstStyle/>
          <a:p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Opening’s Lifecycle - Reporting Frequency</a:t>
            </a:r>
            <a:endParaRPr lang="en-US" sz="32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42447" y="5443954"/>
            <a:ext cx="135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Timing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3"/>
          <p:cNvGraphicFramePr>
            <a:graphicFrameLocks noGrp="1"/>
          </p:cNvGraphicFramePr>
          <p:nvPr/>
        </p:nvGraphicFramePr>
        <p:xfrm>
          <a:off x="671514" y="990600"/>
          <a:ext cx="8472486" cy="2286000"/>
        </p:xfrm>
        <a:graphic>
          <a:graphicData uri="http://schemas.openxmlformats.org/drawingml/2006/table">
            <a:tbl>
              <a:tblPr/>
              <a:tblGrid>
                <a:gridCol w="1723793"/>
                <a:gridCol w="1666745"/>
                <a:gridCol w="1691413"/>
                <a:gridCol w="1696038"/>
                <a:gridCol w="1694497"/>
              </a:tblGrid>
              <a:tr h="2286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Harvest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Planting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Regen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 Surveys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" name="Picture 17" descr="MCBD05184_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727" y="1374919"/>
            <a:ext cx="1524000" cy="1557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ree"/>
          <p:cNvSpPr>
            <a:spLocks noEditPoints="1" noChangeArrowheads="1"/>
          </p:cNvSpPr>
          <p:nvPr/>
        </p:nvSpPr>
        <p:spPr bwMode="auto">
          <a:xfrm>
            <a:off x="4573590" y="2362201"/>
            <a:ext cx="608010" cy="63658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9528" y="1940647"/>
            <a:ext cx="1131034" cy="1048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Group 22"/>
          <p:cNvGraphicFramePr>
            <a:graphicFrameLocks noGrp="1"/>
          </p:cNvGraphicFramePr>
          <p:nvPr/>
        </p:nvGraphicFramePr>
        <p:xfrm>
          <a:off x="990600" y="3962400"/>
          <a:ext cx="8153400" cy="2301240"/>
        </p:xfrm>
        <a:graphic>
          <a:graphicData uri="http://schemas.openxmlformats.org/drawingml/2006/table">
            <a:tbl>
              <a:tblPr/>
              <a:tblGrid>
                <a:gridCol w="1744614"/>
                <a:gridCol w="1495383"/>
                <a:gridCol w="1709010"/>
                <a:gridCol w="1566592"/>
                <a:gridCol w="1637801"/>
              </a:tblGrid>
              <a:tr h="82327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Opening Definition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Disturbance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Forest Cover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Silv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 Activity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Forest Cover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charset="0"/>
                        </a:rPr>
                        <a:t>Milestone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834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Upon Harvest Completion on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cutblock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 preceding fiscal year             by May 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Activities completed within fiscal year by May 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Forest Cover before or on Regeneration Due Date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" name="AutoShape 36"/>
          <p:cNvSpPr>
            <a:spLocks noChangeArrowheads="1"/>
          </p:cNvSpPr>
          <p:nvPr/>
        </p:nvSpPr>
        <p:spPr bwMode="auto">
          <a:xfrm>
            <a:off x="914400" y="3200400"/>
            <a:ext cx="8001000" cy="469900"/>
          </a:xfrm>
          <a:prstGeom prst="rightArrow">
            <a:avLst>
              <a:gd name="adj1" fmla="val 50000"/>
              <a:gd name="adj2" fmla="val 397633"/>
            </a:avLst>
          </a:prstGeom>
          <a:solidFill>
            <a:schemeClr val="folHlink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Text Box 37"/>
          <p:cNvSpPr txBox="1">
            <a:spLocks noChangeArrowheads="1"/>
          </p:cNvSpPr>
          <p:nvPr/>
        </p:nvSpPr>
        <p:spPr bwMode="auto">
          <a:xfrm>
            <a:off x="838200" y="3276600"/>
            <a:ext cx="78485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dirty="0">
                <a:solidFill>
                  <a:srgbClr val="FFFF00"/>
                </a:solidFill>
                <a:latin typeface="Calibri" pitchFamily="34" charset="0"/>
              </a:rPr>
              <a:t>Year </a:t>
            </a:r>
            <a:r>
              <a:rPr lang="en-US" dirty="0" smtClean="0">
                <a:solidFill>
                  <a:srgbClr val="FFFF00"/>
                </a:solidFill>
                <a:latin typeface="Calibri" pitchFamily="34" charset="0"/>
              </a:rPr>
              <a:t>0 </a:t>
            </a:r>
            <a:r>
              <a:rPr lang="en-US" dirty="0">
                <a:solidFill>
                  <a:srgbClr val="FFFF00"/>
                </a:solidFill>
                <a:latin typeface="Calibri" pitchFamily="34" charset="0"/>
              </a:rPr>
              <a:t>				thru			</a:t>
            </a:r>
            <a:r>
              <a:rPr lang="en-US" dirty="0" smtClean="0">
                <a:solidFill>
                  <a:srgbClr val="FFFF00"/>
                </a:solidFill>
                <a:latin typeface="Calibri" pitchFamily="34" charset="0"/>
              </a:rPr>
              <a:t>           20</a:t>
            </a:r>
            <a:endParaRPr lang="en-US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16200000">
            <a:off x="184050" y="2048996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Activity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104745" y="4314855"/>
            <a:ext cx="11988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Reporting 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Item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8077200" cy="1240536"/>
          </a:xfrm>
        </p:spPr>
        <p:txBody>
          <a:bodyPr/>
          <a:lstStyle/>
          <a:p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Opening’s Lifecycle - Reporting Frequency</a:t>
            </a:r>
            <a:endParaRPr lang="en-US" sz="32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42447" y="5443954"/>
            <a:ext cx="135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Timing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3"/>
          <p:cNvGraphicFramePr>
            <a:graphicFrameLocks noGrp="1"/>
          </p:cNvGraphicFramePr>
          <p:nvPr/>
        </p:nvGraphicFramePr>
        <p:xfrm>
          <a:off x="671514" y="990600"/>
          <a:ext cx="8472486" cy="2286000"/>
        </p:xfrm>
        <a:graphic>
          <a:graphicData uri="http://schemas.openxmlformats.org/drawingml/2006/table">
            <a:tbl>
              <a:tblPr/>
              <a:tblGrid>
                <a:gridCol w="1723793"/>
                <a:gridCol w="1666745"/>
                <a:gridCol w="1691413"/>
                <a:gridCol w="1696038"/>
                <a:gridCol w="1694497"/>
              </a:tblGrid>
              <a:tr h="2286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Harvest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Planting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Regen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 Surveys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Various Activities: BR, JS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" name="Picture 17" descr="MCBD05184_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727" y="1374919"/>
            <a:ext cx="1524000" cy="1557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9" descr="MCj0231864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30927" y="2012010"/>
            <a:ext cx="1222263" cy="1021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ree"/>
          <p:cNvSpPr>
            <a:spLocks noEditPoints="1" noChangeArrowheads="1"/>
          </p:cNvSpPr>
          <p:nvPr/>
        </p:nvSpPr>
        <p:spPr bwMode="auto">
          <a:xfrm>
            <a:off x="4573590" y="2362201"/>
            <a:ext cx="608010" cy="63658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49528" y="1940647"/>
            <a:ext cx="1131034" cy="1048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Group 22"/>
          <p:cNvGraphicFramePr>
            <a:graphicFrameLocks noGrp="1"/>
          </p:cNvGraphicFramePr>
          <p:nvPr/>
        </p:nvGraphicFramePr>
        <p:xfrm>
          <a:off x="990600" y="3962400"/>
          <a:ext cx="8153400" cy="2301240"/>
        </p:xfrm>
        <a:graphic>
          <a:graphicData uri="http://schemas.openxmlformats.org/drawingml/2006/table">
            <a:tbl>
              <a:tblPr/>
              <a:tblGrid>
                <a:gridCol w="1744614"/>
                <a:gridCol w="1495383"/>
                <a:gridCol w="1709010"/>
                <a:gridCol w="1566592"/>
                <a:gridCol w="1637801"/>
              </a:tblGrid>
              <a:tr h="82327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Opening Definition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Disturbance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Forest Cover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Silv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 Activity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Forest Cover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charset="0"/>
                        </a:rPr>
                        <a:t>Milestone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Silv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 Activity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834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Upon Harvest Completion on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cutblock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 preceding fiscal year             by May 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Activities completed within fiscal year by May 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Forest Cover before or on Regeneration Due Date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Activities completed within fiscal year by May 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" name="AutoShape 36"/>
          <p:cNvSpPr>
            <a:spLocks noChangeArrowheads="1"/>
          </p:cNvSpPr>
          <p:nvPr/>
        </p:nvSpPr>
        <p:spPr bwMode="auto">
          <a:xfrm>
            <a:off x="914400" y="3200400"/>
            <a:ext cx="8001000" cy="469900"/>
          </a:xfrm>
          <a:prstGeom prst="rightArrow">
            <a:avLst>
              <a:gd name="adj1" fmla="val 50000"/>
              <a:gd name="adj2" fmla="val 397633"/>
            </a:avLst>
          </a:prstGeom>
          <a:solidFill>
            <a:schemeClr val="folHlink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Text Box 37"/>
          <p:cNvSpPr txBox="1">
            <a:spLocks noChangeArrowheads="1"/>
          </p:cNvSpPr>
          <p:nvPr/>
        </p:nvSpPr>
        <p:spPr bwMode="auto">
          <a:xfrm>
            <a:off x="838200" y="3276600"/>
            <a:ext cx="78485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dirty="0">
                <a:solidFill>
                  <a:srgbClr val="FFFF00"/>
                </a:solidFill>
                <a:latin typeface="Calibri" pitchFamily="34" charset="0"/>
              </a:rPr>
              <a:t>Year </a:t>
            </a:r>
            <a:r>
              <a:rPr lang="en-US" dirty="0" smtClean="0">
                <a:solidFill>
                  <a:srgbClr val="FFFF00"/>
                </a:solidFill>
                <a:latin typeface="Calibri" pitchFamily="34" charset="0"/>
              </a:rPr>
              <a:t>0 </a:t>
            </a:r>
            <a:r>
              <a:rPr lang="en-US" dirty="0">
                <a:solidFill>
                  <a:srgbClr val="FFFF00"/>
                </a:solidFill>
                <a:latin typeface="Calibri" pitchFamily="34" charset="0"/>
              </a:rPr>
              <a:t>				thru			</a:t>
            </a:r>
            <a:r>
              <a:rPr lang="en-US" dirty="0" smtClean="0">
                <a:solidFill>
                  <a:srgbClr val="FFFF00"/>
                </a:solidFill>
                <a:latin typeface="Calibri" pitchFamily="34" charset="0"/>
              </a:rPr>
              <a:t>           20</a:t>
            </a:r>
            <a:endParaRPr lang="en-US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16200000">
            <a:off x="184050" y="2048996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Activity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104745" y="4314855"/>
            <a:ext cx="11988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Reporting 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Item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8077200" cy="1240536"/>
          </a:xfrm>
        </p:spPr>
        <p:txBody>
          <a:bodyPr/>
          <a:lstStyle/>
          <a:p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Opening’s Lifecycle - Reporting Frequency</a:t>
            </a:r>
            <a:endParaRPr lang="en-US" sz="32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42447" y="5443954"/>
            <a:ext cx="135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Timing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3"/>
          <p:cNvGraphicFramePr>
            <a:graphicFrameLocks noGrp="1"/>
          </p:cNvGraphicFramePr>
          <p:nvPr/>
        </p:nvGraphicFramePr>
        <p:xfrm>
          <a:off x="671514" y="990600"/>
          <a:ext cx="8472486" cy="2286000"/>
        </p:xfrm>
        <a:graphic>
          <a:graphicData uri="http://schemas.openxmlformats.org/drawingml/2006/table">
            <a:tbl>
              <a:tblPr/>
              <a:tblGrid>
                <a:gridCol w="1723793"/>
                <a:gridCol w="1666745"/>
                <a:gridCol w="1691413"/>
                <a:gridCol w="1696038"/>
                <a:gridCol w="1694497"/>
              </a:tblGrid>
              <a:tr h="2286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Harvest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Planting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Regen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 Surveys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Various Activities: BR, JS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FG Survey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" name="Picture 17" descr="MCBD05184_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727" y="1374919"/>
            <a:ext cx="1524000" cy="1557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ree"/>
          <p:cNvSpPr>
            <a:spLocks noEditPoints="1" noChangeArrowheads="1"/>
          </p:cNvSpPr>
          <p:nvPr/>
        </p:nvSpPr>
        <p:spPr bwMode="auto">
          <a:xfrm>
            <a:off x="7543802" y="1600200"/>
            <a:ext cx="1219197" cy="1427162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7" name="Picture 19" descr="MCj0231864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30927" y="2012010"/>
            <a:ext cx="1222263" cy="1021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ree"/>
          <p:cNvSpPr>
            <a:spLocks noEditPoints="1" noChangeArrowheads="1"/>
          </p:cNvSpPr>
          <p:nvPr/>
        </p:nvSpPr>
        <p:spPr bwMode="auto">
          <a:xfrm>
            <a:off x="4573590" y="2362201"/>
            <a:ext cx="608010" cy="63658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9" name="Picture 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49528" y="1940647"/>
            <a:ext cx="1131034" cy="1048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Group 22"/>
          <p:cNvGraphicFramePr>
            <a:graphicFrameLocks noGrp="1"/>
          </p:cNvGraphicFramePr>
          <p:nvPr/>
        </p:nvGraphicFramePr>
        <p:xfrm>
          <a:off x="990600" y="3962400"/>
          <a:ext cx="8153400" cy="2301240"/>
        </p:xfrm>
        <a:graphic>
          <a:graphicData uri="http://schemas.openxmlformats.org/drawingml/2006/table">
            <a:tbl>
              <a:tblPr/>
              <a:tblGrid>
                <a:gridCol w="1744614"/>
                <a:gridCol w="1495383"/>
                <a:gridCol w="1709010"/>
                <a:gridCol w="1566592"/>
                <a:gridCol w="1637801"/>
              </a:tblGrid>
              <a:tr h="82327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Opening Definition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Disturbance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Forest Cover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Silv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 Activity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Forest Cover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Milestone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Silv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 Activity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Forest Cover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charset="0"/>
                        </a:rPr>
                        <a:t>Milestone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834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Upon Harvest Completion on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cutblock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 preceding fiscal year             by May 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Activities completed within fiscal year by May 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Forest Cover before or on Regeneration Due Date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Activities completed within fiscal year by May 30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Forest Cover before or on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Late Free Growing Due Date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" name="AutoShape 36"/>
          <p:cNvSpPr>
            <a:spLocks noChangeArrowheads="1"/>
          </p:cNvSpPr>
          <p:nvPr/>
        </p:nvSpPr>
        <p:spPr bwMode="auto">
          <a:xfrm>
            <a:off x="914400" y="3200400"/>
            <a:ext cx="8001000" cy="469900"/>
          </a:xfrm>
          <a:prstGeom prst="rightArrow">
            <a:avLst>
              <a:gd name="adj1" fmla="val 50000"/>
              <a:gd name="adj2" fmla="val 397633"/>
            </a:avLst>
          </a:prstGeom>
          <a:solidFill>
            <a:schemeClr val="folHlink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Text Box 37"/>
          <p:cNvSpPr txBox="1">
            <a:spLocks noChangeArrowheads="1"/>
          </p:cNvSpPr>
          <p:nvPr/>
        </p:nvSpPr>
        <p:spPr bwMode="auto">
          <a:xfrm>
            <a:off x="838200" y="3276600"/>
            <a:ext cx="78485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dirty="0">
                <a:solidFill>
                  <a:srgbClr val="FFFF00"/>
                </a:solidFill>
                <a:latin typeface="Calibri" pitchFamily="34" charset="0"/>
              </a:rPr>
              <a:t>Year </a:t>
            </a:r>
            <a:r>
              <a:rPr lang="en-US" dirty="0" smtClean="0">
                <a:solidFill>
                  <a:srgbClr val="FFFF00"/>
                </a:solidFill>
                <a:latin typeface="Calibri" pitchFamily="34" charset="0"/>
              </a:rPr>
              <a:t>0 </a:t>
            </a:r>
            <a:r>
              <a:rPr lang="en-US" dirty="0">
                <a:solidFill>
                  <a:srgbClr val="FFFF00"/>
                </a:solidFill>
                <a:latin typeface="Calibri" pitchFamily="34" charset="0"/>
              </a:rPr>
              <a:t>				thru			</a:t>
            </a:r>
            <a:r>
              <a:rPr lang="en-US" dirty="0" smtClean="0">
                <a:solidFill>
                  <a:srgbClr val="FFFF00"/>
                </a:solidFill>
                <a:latin typeface="Calibri" pitchFamily="34" charset="0"/>
              </a:rPr>
              <a:t>           20</a:t>
            </a:r>
            <a:endParaRPr lang="en-US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16200000">
            <a:off x="184050" y="2048996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Activity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104745" y="4314855"/>
            <a:ext cx="11988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Reporting 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Item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8077200" cy="1240536"/>
          </a:xfrm>
        </p:spPr>
        <p:txBody>
          <a:bodyPr/>
          <a:lstStyle/>
          <a:p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Opening’s Lifecycle - Reporting Frequency</a:t>
            </a:r>
            <a:endParaRPr lang="en-US" sz="32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42447" y="5443954"/>
            <a:ext cx="135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Timing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5800" y="152400"/>
            <a:ext cx="8077200" cy="1240536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spc="-100" dirty="0" smtClean="0">
                <a:solidFill>
                  <a:srgbClr val="FFFF00"/>
                </a:solidFill>
                <a:ea typeface="+mj-ea"/>
                <a:cs typeface="+mj-cs"/>
              </a:rPr>
              <a:t>Reporting responsibility</a:t>
            </a:r>
            <a:endParaRPr kumimoji="0" lang="en-US" sz="32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143000"/>
            <a:ext cx="8001000" cy="6840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C000"/>
                </a:solidFill>
                <a:latin typeface="Calibri" pitchFamily="34" charset="0"/>
              </a:rPr>
              <a:t>RESULTS contains legal documents (Standards Unit) representing the licensee’s obligation. </a:t>
            </a:r>
          </a:p>
          <a:p>
            <a:endParaRPr lang="en-US" sz="2400" dirty="0" smtClean="0">
              <a:solidFill>
                <a:srgbClr val="FFC000"/>
              </a:solidFill>
              <a:latin typeface="Calibri" pitchFamily="34" charset="0"/>
            </a:endParaRPr>
          </a:p>
          <a:p>
            <a:r>
              <a:rPr lang="en-US" sz="2400" dirty="0" smtClean="0">
                <a:solidFill>
                  <a:srgbClr val="FFC000"/>
                </a:solidFill>
                <a:latin typeface="Calibri" pitchFamily="34" charset="0"/>
              </a:rPr>
              <a:t>Your responsibility is to :</a:t>
            </a:r>
          </a:p>
          <a:p>
            <a:endParaRPr lang="en-US" sz="2400" dirty="0" smtClean="0">
              <a:solidFill>
                <a:srgbClr val="FFC000"/>
              </a:solidFill>
              <a:latin typeface="Calibri" pitchFamily="34" charset="0"/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C000"/>
                </a:solidFill>
                <a:latin typeface="Calibri" pitchFamily="34" charset="0"/>
              </a:rPr>
              <a:t>Have an understanding of Legal Reporting Requirements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C000"/>
                </a:solidFill>
                <a:latin typeface="Calibri" pitchFamily="34" charset="0"/>
              </a:rPr>
              <a:t>Have authorization to Report for the Client (Licensee)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C000"/>
                </a:solidFill>
                <a:latin typeface="Calibri" pitchFamily="34" charset="0"/>
              </a:rPr>
              <a:t>Have sufficient knowledge and training to report to RESULTS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C000"/>
                </a:solidFill>
                <a:latin typeface="Calibri" pitchFamily="34" charset="0"/>
              </a:rPr>
              <a:t>Ensure that the data provided/submitted is accurate as per submission standard</a:t>
            </a:r>
          </a:p>
          <a:p>
            <a:endParaRPr lang="en-US" sz="2400" dirty="0" smtClean="0">
              <a:solidFill>
                <a:srgbClr val="FFC000"/>
              </a:solidFill>
              <a:latin typeface="Calibri" pitchFamily="34" charset="0"/>
            </a:endParaRPr>
          </a:p>
          <a:p>
            <a:endParaRPr lang="en-US" sz="2400" b="1" dirty="0" smtClean="0">
              <a:solidFill>
                <a:srgbClr val="FFC000"/>
              </a:solidFill>
              <a:latin typeface="Calibri" pitchFamily="34" charset="0"/>
            </a:endParaRPr>
          </a:p>
          <a:p>
            <a:pPr lvl="1">
              <a:spcBef>
                <a:spcPts val="300"/>
              </a:spcBef>
            </a:pPr>
            <a:endParaRPr lang="en-US" sz="2400" b="1" dirty="0" smtClean="0">
              <a:solidFill>
                <a:srgbClr val="FFC000"/>
              </a:solidFill>
              <a:latin typeface="Calibri" pitchFamily="34" charset="0"/>
            </a:endParaRPr>
          </a:p>
          <a:p>
            <a:endParaRPr lang="en-US" sz="2400" b="1" dirty="0" smtClean="0">
              <a:solidFill>
                <a:srgbClr val="FFC000"/>
              </a:solidFill>
              <a:latin typeface="Calibri" pitchFamily="34" charset="0"/>
            </a:endParaRPr>
          </a:p>
          <a:p>
            <a:endParaRPr lang="en-US" sz="2400" b="1" dirty="0" smtClean="0">
              <a:solidFill>
                <a:srgbClr val="FFC000"/>
              </a:solidFill>
              <a:latin typeface="Calibri" pitchFamily="34" charset="0"/>
            </a:endParaRPr>
          </a:p>
          <a:p>
            <a:endParaRPr lang="en-US" sz="1400" b="1" dirty="0" smtClean="0">
              <a:solidFill>
                <a:srgbClr val="FFC000"/>
              </a:solidFill>
            </a:endParaRPr>
          </a:p>
          <a:p>
            <a:endParaRPr lang="en-US" sz="1400" b="1" dirty="0" smtClean="0">
              <a:solidFill>
                <a:srgbClr val="FFC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762000" y="228600"/>
            <a:ext cx="8077200" cy="1240536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Getting Access to RESULTS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/>
            </a:r>
            <a:br>
              <a:rPr kumimoji="0" lang="en-US" sz="24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2400" b="0" i="0" u="none" strike="noStrike" kern="120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6858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159408"/>
            <a:ext cx="7491412" cy="469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685800" y="990600"/>
            <a:ext cx="7391400" cy="92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FFC000"/>
                </a:solidFill>
                <a:latin typeface="Arial" charset="0"/>
              </a:rPr>
              <a:t>Must have </a:t>
            </a:r>
            <a:r>
              <a:rPr lang="en-US" sz="1600" dirty="0" err="1" smtClean="0">
                <a:solidFill>
                  <a:srgbClr val="FFC000"/>
                </a:solidFill>
                <a:latin typeface="Arial" charset="0"/>
              </a:rPr>
              <a:t>bceid</a:t>
            </a:r>
            <a:r>
              <a:rPr lang="en-US" sz="1600" dirty="0" smtClean="0">
                <a:solidFill>
                  <a:srgbClr val="FFC000"/>
                </a:solidFill>
                <a:latin typeface="Arial" charset="0"/>
              </a:rPr>
              <a:t> or </a:t>
            </a:r>
            <a:r>
              <a:rPr lang="en-US" sz="1600" dirty="0" err="1" smtClean="0">
                <a:solidFill>
                  <a:srgbClr val="FFC000"/>
                </a:solidFill>
                <a:latin typeface="Arial" charset="0"/>
              </a:rPr>
              <a:t>idir</a:t>
            </a:r>
            <a:r>
              <a:rPr lang="en-US" sz="1600" dirty="0" smtClean="0">
                <a:solidFill>
                  <a:srgbClr val="FFC000"/>
                </a:solidFill>
                <a:latin typeface="Arial" charset="0"/>
              </a:rPr>
              <a:t> account and then apply via Access Request Form</a:t>
            </a: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</a:pPr>
            <a:endParaRPr lang="en-US" sz="1600" dirty="0" smtClean="0">
              <a:solidFill>
                <a:srgbClr val="FFC000"/>
              </a:solidFill>
              <a:latin typeface="Arial" charset="0"/>
            </a:endParaRP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FFC000"/>
                </a:solidFill>
                <a:latin typeface="Arial" charset="0"/>
              </a:rPr>
              <a:t>If submitting for a licensee must be authorized by licensee to act on their behalf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609600" y="-152400"/>
            <a:ext cx="8763000" cy="13716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457200" indent="-457200">
              <a:lnSpc>
                <a:spcPct val="200000"/>
              </a:lnSpc>
              <a:spcBef>
                <a:spcPct val="0"/>
              </a:spcBef>
              <a:defRPr/>
            </a:pPr>
            <a:r>
              <a:rPr lang="en-US" sz="2800" spc="-100" dirty="0" smtClean="0">
                <a:solidFill>
                  <a:srgbClr val="FFC000"/>
                </a:solidFill>
                <a:latin typeface="Calibri" pitchFamily="34" charset="0"/>
              </a:rPr>
              <a:t>Help Resources 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09600" y="838200"/>
            <a:ext cx="8077200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0070C0">
                    <a:alpha val="0"/>
                  </a:srgbClr>
                </a:gs>
                <a:gs pos="100000">
                  <a:schemeClr val="tx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400000" scaled="0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 txBox="1">
            <a:spLocks/>
          </p:cNvSpPr>
          <p:nvPr/>
        </p:nvSpPr>
        <p:spPr>
          <a:xfrm>
            <a:off x="5715000" y="2895600"/>
            <a:ext cx="2057400" cy="6096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>
              <a:spcBef>
                <a:spcPct val="0"/>
              </a:spcBef>
            </a:pPr>
            <a:endParaRPr lang="en-US" sz="1200" spc="-100" dirty="0" smtClean="0">
              <a:solidFill>
                <a:srgbClr val="FFFF00"/>
              </a:solidFill>
              <a:latin typeface="Calibri" pitchFamily="34" charset="0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r>
              <a:rPr lang="en-US" sz="1600" b="1" spc="-10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E-Stand Enhancement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600" y="914400"/>
            <a:ext cx="48398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  <a:hlinkClick r:id="rId2"/>
              </a:rPr>
              <a:t>http://www.for.gov.bc.ca/his/results/support.htm</a:t>
            </a:r>
            <a:endParaRPr lang="en-US" dirty="0" smtClean="0">
              <a:solidFill>
                <a:srgbClr val="FFC000"/>
              </a:solidFill>
            </a:endParaRPr>
          </a:p>
          <a:p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752600"/>
            <a:ext cx="5257800" cy="2347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609600" y="1295400"/>
            <a:ext cx="5791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  <a:hlinkClick r:id="rId4"/>
              </a:rPr>
              <a:t>http://www.for.gov.bc.ca/his/results/training/index.htm</a:t>
            </a:r>
            <a:endParaRPr lang="en-US" dirty="0" smtClean="0">
              <a:solidFill>
                <a:srgbClr val="FFC000"/>
              </a:solidFill>
            </a:endParaRPr>
          </a:p>
          <a:p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6800" y="2859902"/>
            <a:ext cx="4267200" cy="3998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3470</TotalTime>
  <Words>723</Words>
  <Application>Microsoft Office PowerPoint</Application>
  <PresentationFormat>On-screen Show (4:3)</PresentationFormat>
  <Paragraphs>192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Metro</vt:lpstr>
      <vt:lpstr>Slide 1</vt:lpstr>
      <vt:lpstr>Learning Objectives</vt:lpstr>
      <vt:lpstr>Slide 3</vt:lpstr>
      <vt:lpstr>Slide 4</vt:lpstr>
      <vt:lpstr>Slide 5</vt:lpstr>
      <vt:lpstr>Slide 6</vt:lpstr>
      <vt:lpstr>Slide 7</vt:lpstr>
      <vt:lpstr>Form  and Manner  for Reporting</vt:lpstr>
      <vt:lpstr>Business Guidance</vt:lpstr>
      <vt:lpstr>Business Guidance</vt:lpstr>
      <vt:lpstr>Business Guidance – RISS-licensee submission  http://www.for.gov.bc.ca/his/results/RISS_ls_3b_ed_Jan1.pdf </vt:lpstr>
      <vt:lpstr>Opening’s Lifecycle - Reporting Frequency</vt:lpstr>
      <vt:lpstr>Opening’s Lifecycle - Reporting Frequency</vt:lpstr>
      <vt:lpstr>Opening’s Lifecycle - Reporting Frequency</vt:lpstr>
      <vt:lpstr>Opening’s Lifecycle - Reporting Frequency</vt:lpstr>
      <vt:lpstr>Opening’s Lifecycle - Reporting Frequency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Mei-Ching</dc:creator>
  <cp:lastModifiedBy>Mei-Ching</cp:lastModifiedBy>
  <cp:revision>396</cp:revision>
  <dcterms:created xsi:type="dcterms:W3CDTF">2013-08-12T17:48:45Z</dcterms:created>
  <dcterms:modified xsi:type="dcterms:W3CDTF">2013-11-20T17:01:46Z</dcterms:modified>
</cp:coreProperties>
</file>